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000099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D072F-FC39-417B-96CE-E3855E0C22F6}" type="datetimeFigureOut">
              <a:rPr lang="en-CA" smtClean="0"/>
              <a:t>11/09/2014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35EC-14A3-4780-96D1-3D631B978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10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6B48-51AC-4644-89C2-BE7AB3669778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8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C59-10C2-4F7A-B14A-7D8794A3A46E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66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788-D90E-45F0-B178-99258A02E7AA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9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EBBF-6F41-42E5-B6C6-B7A8DAE73FE5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0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AB29-FAF9-4C3B-B339-A0BC92686282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2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4E18-1A4D-417F-BE10-EF6465CDF067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0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B173-2588-4DED-BC6B-CD611A607655}" type="datetime1">
              <a:rPr lang="es-MX" smtClean="0"/>
              <a:t>11/09/2014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2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3740-7D86-4603-9880-FF89F428A19E}" type="datetime1">
              <a:rPr lang="es-MX" smtClean="0"/>
              <a:t>11/09/2014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15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FFB0-2D2C-4AEE-B749-3B1D4C198578}" type="datetime1">
              <a:rPr lang="es-MX" smtClean="0"/>
              <a:t>11/09/2014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6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D7BA-5462-40C7-980A-19E02D8A3DE8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7B47-C395-4ADA-A13C-0D993715E195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93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CDCE-5DDB-4993-91D9-1429303EEA26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5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9425" y="3733800"/>
            <a:ext cx="8207375" cy="10556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Melanie Wise</a:t>
            </a:r>
            <a:br>
              <a:rPr lang="en-US" sz="2400" dirty="0" smtClean="0"/>
            </a:br>
            <a:r>
              <a:rPr lang="en-US" sz="2400" dirty="0" smtClean="0"/>
              <a:t>Senior Communications Advisor, Elections Canada</a:t>
            </a:r>
            <a:r>
              <a:rPr lang="es-ES_tradnl" sz="2400" dirty="0" smtClean="0"/>
              <a:t/>
            </a:r>
            <a:br>
              <a:rPr lang="es-ES_tradnl" sz="2400" dirty="0" smtClean="0"/>
            </a:br>
            <a:r>
              <a:rPr lang="es-ES_tradnl" sz="2400" dirty="0" err="1" smtClean="0"/>
              <a:t>September</a:t>
            </a:r>
            <a:r>
              <a:rPr lang="es-ES_tradnl" sz="2400" dirty="0" smtClean="0"/>
              <a:t> 23, 2014</a:t>
            </a: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>
          <a:xfrm>
            <a:off x="76200" y="1098550"/>
            <a:ext cx="8991600" cy="202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 smtClean="0">
                <a:solidFill>
                  <a:srgbClr val="000099"/>
                </a:solidFill>
              </a:rPr>
              <a:t>Serving </a:t>
            </a:r>
            <a:r>
              <a:rPr lang="en-CA" sz="4400" b="1" dirty="0">
                <a:solidFill>
                  <a:srgbClr val="000099"/>
                </a:solidFill>
              </a:rPr>
              <a:t>electors with disabilities </a:t>
            </a:r>
            <a:r>
              <a:rPr lang="en-CA" sz="4400" dirty="0"/>
              <a:t>–</a:t>
            </a:r>
            <a:r>
              <a:rPr lang="en-CA" sz="4400" b="1" dirty="0"/>
              <a:t>Elections Canada’s experience</a:t>
            </a:r>
            <a:endParaRPr lang="en-CA" sz="4400" dirty="0"/>
          </a:p>
        </p:txBody>
      </p:sp>
      <p:sp>
        <p:nvSpPr>
          <p:cNvPr id="6" name="5 Rectángulo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5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Customer service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2600" dirty="0"/>
              <a:t>New community relations officer for accessibility </a:t>
            </a:r>
          </a:p>
          <a:p>
            <a:pPr lvl="0"/>
            <a:r>
              <a:rPr lang="en-CA" sz="2600" dirty="0"/>
              <a:t>Improved cross-disability training for election workers</a:t>
            </a:r>
          </a:p>
          <a:p>
            <a:pPr lvl="0"/>
            <a:r>
              <a:rPr lang="en-CA" sz="2600" dirty="0"/>
              <a:t>More promotion of services and tools for people with disabilities</a:t>
            </a:r>
          </a:p>
          <a:p>
            <a:pPr lvl="0"/>
            <a:r>
              <a:rPr lang="en-CA" sz="2600" dirty="0"/>
              <a:t>Accessibility feedback process</a:t>
            </a:r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26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Election delivery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340768"/>
            <a:ext cx="8305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dirty="0"/>
              <a:t>338 ridings </a:t>
            </a:r>
          </a:p>
          <a:p>
            <a:pPr lvl="0"/>
            <a:r>
              <a:rPr lang="en-CA" dirty="0"/>
              <a:t>36-day calendar </a:t>
            </a:r>
          </a:p>
          <a:p>
            <a:pPr lvl="0"/>
            <a:r>
              <a:rPr lang="en-CA" dirty="0"/>
              <a:t>~ 20,000 polling sites</a:t>
            </a:r>
          </a:p>
          <a:p>
            <a:pPr lvl="0"/>
            <a:r>
              <a:rPr lang="en-CA" dirty="0"/>
              <a:t>~ 250,000 election </a:t>
            </a:r>
            <a:r>
              <a:rPr lang="en-CA" dirty="0" smtClean="0"/>
              <a:t>workers</a:t>
            </a:r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349087"/>
            <a:ext cx="2118561" cy="17607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7" y="4221088"/>
            <a:ext cx="3037288" cy="20211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50" y="1196752"/>
            <a:ext cx="4464050" cy="1130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42" y="2432298"/>
            <a:ext cx="2385053" cy="178879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5-Point Star 17"/>
          <p:cNvSpPr/>
          <p:nvPr/>
        </p:nvSpPr>
        <p:spPr>
          <a:xfrm>
            <a:off x="3203848" y="5573223"/>
            <a:ext cx="360040" cy="376057"/>
          </a:xfrm>
          <a:prstGeom prst="star5">
            <a:avLst/>
          </a:prstGeom>
          <a:solidFill>
            <a:srgbClr val="FF66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81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People with disabilities in Canada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b="1" dirty="0"/>
              <a:t> </a:t>
            </a:r>
            <a:r>
              <a:rPr lang="en-CA" dirty="0" smtClean="0"/>
              <a:t>~ </a:t>
            </a:r>
            <a:r>
              <a:rPr lang="en-CA" dirty="0"/>
              <a:t>3.8 million; </a:t>
            </a:r>
            <a:r>
              <a:rPr lang="en-CA" dirty="0" smtClean="0"/>
              <a:t>rate increases </a:t>
            </a:r>
            <a:r>
              <a:rPr lang="en-CA" dirty="0"/>
              <a:t>with age</a:t>
            </a:r>
          </a:p>
          <a:p>
            <a:pPr lvl="0"/>
            <a:r>
              <a:rPr lang="en-CA" dirty="0" smtClean="0"/>
              <a:t>most </a:t>
            </a:r>
            <a:r>
              <a:rPr lang="en-CA" dirty="0"/>
              <a:t>common:  pain, lack of flexibility, lack of mobility </a:t>
            </a:r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8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Barriers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dirty="0" smtClean="0"/>
              <a:t>Information </a:t>
            </a:r>
            <a:r>
              <a:rPr lang="en-CA" dirty="0"/>
              <a:t>and communications </a:t>
            </a:r>
          </a:p>
          <a:p>
            <a:pPr lvl="0"/>
            <a:r>
              <a:rPr lang="en-CA" dirty="0" smtClean="0"/>
              <a:t>Architectural </a:t>
            </a:r>
            <a:r>
              <a:rPr lang="en-CA" dirty="0"/>
              <a:t>and physical </a:t>
            </a:r>
          </a:p>
          <a:p>
            <a:pPr lvl="0"/>
            <a:r>
              <a:rPr lang="en-CA" dirty="0" smtClean="0"/>
              <a:t>Attitudinal </a:t>
            </a:r>
            <a:endParaRPr lang="en-CA" dirty="0"/>
          </a:p>
          <a:p>
            <a:pPr lvl="0"/>
            <a:r>
              <a:rPr lang="en-CA" dirty="0" smtClean="0"/>
              <a:t>Organizational </a:t>
            </a:r>
            <a:endParaRPr lang="en-CA" dirty="0"/>
          </a:p>
          <a:p>
            <a:pPr lvl="0"/>
            <a:r>
              <a:rPr lang="en-CA" dirty="0" smtClean="0"/>
              <a:t>Technological </a:t>
            </a:r>
            <a:endParaRPr lang="en-CA" dirty="0"/>
          </a:p>
          <a:p>
            <a:pPr lvl="0"/>
            <a:r>
              <a:rPr lang="en-CA" dirty="0" smtClean="0"/>
              <a:t>Socioeconomic</a:t>
            </a:r>
            <a:endParaRPr lang="en-CA" dirty="0"/>
          </a:p>
          <a:p>
            <a:pPr lvl="0"/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909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b="1" dirty="0"/>
          </a:p>
          <a:p>
            <a:r>
              <a:rPr lang="en-CA" sz="8600" b="1" dirty="0"/>
              <a:t>Legal framework</a:t>
            </a:r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i="1" dirty="0"/>
              <a:t>Canada Elections Act</a:t>
            </a:r>
            <a:endParaRPr lang="en-CA" dirty="0"/>
          </a:p>
          <a:p>
            <a:pPr lvl="0"/>
            <a:r>
              <a:rPr lang="en-CA" i="1" dirty="0"/>
              <a:t>Canadian Charter of Rights and Freedoms</a:t>
            </a:r>
            <a:r>
              <a:rPr lang="en-CA" dirty="0"/>
              <a:t> </a:t>
            </a:r>
          </a:p>
          <a:p>
            <a:pPr lvl="0"/>
            <a:r>
              <a:rPr lang="en-CA" i="1" dirty="0"/>
              <a:t>Canadian Human Rights Act</a:t>
            </a:r>
            <a:r>
              <a:rPr lang="en-CA" dirty="0"/>
              <a:t> </a:t>
            </a:r>
          </a:p>
          <a:p>
            <a:pPr lvl="0"/>
            <a:r>
              <a:rPr lang="en-CA" i="1" dirty="0"/>
              <a:t>UN Convention on the Rights of Persons with Disabilities 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5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Consultations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1" y="3068960"/>
            <a:ext cx="793122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400" b="1" dirty="0" smtClean="0"/>
              <a:t>Their recommendations:</a:t>
            </a:r>
            <a:endParaRPr lang="en-CA" sz="2400" dirty="0"/>
          </a:p>
          <a:p>
            <a:pPr lvl="0"/>
            <a:r>
              <a:rPr lang="en-CA" sz="2400" dirty="0"/>
              <a:t>Use universal approach in communications: plain language, easy navigation</a:t>
            </a:r>
          </a:p>
          <a:p>
            <a:pPr lvl="0"/>
            <a:r>
              <a:rPr lang="en-CA" sz="2400" dirty="0"/>
              <a:t>Improve voting experience at the polls: magnifiers, better lighting and signage</a:t>
            </a:r>
          </a:p>
          <a:p>
            <a:pPr lvl="0"/>
            <a:r>
              <a:rPr lang="en-CA" sz="2400" dirty="0"/>
              <a:t>Facilitate more independence at the polls</a:t>
            </a:r>
          </a:p>
          <a:p>
            <a:pPr lvl="0"/>
            <a:r>
              <a:rPr lang="en-CA" sz="2400" dirty="0"/>
              <a:t>Better train election </a:t>
            </a:r>
            <a:r>
              <a:rPr lang="en-CA" sz="2400" dirty="0" smtClean="0"/>
              <a:t>workers </a:t>
            </a:r>
            <a:endParaRPr lang="en-CA" sz="2400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1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908720"/>
            <a:ext cx="3456384" cy="25922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95536" y="1340768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Consulted 19 disability </a:t>
            </a:r>
            <a:r>
              <a:rPr lang="en-CA" sz="2400" dirty="0" smtClean="0"/>
              <a:t>organizations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Created </a:t>
            </a:r>
            <a:r>
              <a:rPr lang="en-CA" sz="2400" dirty="0"/>
              <a:t>Advisory Group for </a:t>
            </a:r>
            <a:r>
              <a:rPr lang="en-CA" sz="2400" dirty="0" smtClean="0"/>
              <a:t>Disability Issues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578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Voting services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460375" y="1484784"/>
            <a:ext cx="80720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Electors can vote: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at advance polls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by 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in person at any </a:t>
            </a:r>
            <a:r>
              <a:rPr lang="en-CA" sz="2400" dirty="0" smtClean="0"/>
              <a:t>Elections </a:t>
            </a:r>
            <a:r>
              <a:rPr lang="en-CA" sz="2400" dirty="0"/>
              <a:t>Canada office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at </a:t>
            </a:r>
            <a:r>
              <a:rPr lang="en-CA" sz="2400" dirty="0" smtClean="0"/>
              <a:t>home, </a:t>
            </a:r>
            <a:r>
              <a:rPr lang="en-CA" sz="2400" dirty="0"/>
              <a:t>in the presence of an election officer and witness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2400" dirty="0"/>
              <a:t>at acute-care hospitals, seniors’ homes and long-term care </a:t>
            </a:r>
            <a:r>
              <a:rPr lang="en-CA" sz="2400" dirty="0" smtClean="0"/>
              <a:t>facilities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7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Voting </a:t>
            </a:r>
            <a:r>
              <a:rPr lang="en-CA" b="1" dirty="0" smtClean="0"/>
              <a:t>services- at the polls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" t="23538" r="5604" b="5040"/>
          <a:stretch/>
        </p:blipFill>
        <p:spPr>
          <a:xfrm>
            <a:off x="4716017" y="2387789"/>
            <a:ext cx="4337362" cy="26447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72343" y="1484784"/>
            <a:ext cx="44716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Sites </a:t>
            </a:r>
            <a:r>
              <a:rPr lang="en-CA" sz="2400" dirty="0"/>
              <a:t>evaluated against 37 criteria (15 mandatory)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If </a:t>
            </a:r>
            <a:r>
              <a:rPr lang="en-CA" sz="2400" dirty="0"/>
              <a:t>no automatic door opener, staff posted to open door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Voting </a:t>
            </a:r>
            <a:r>
              <a:rPr lang="en-CA" sz="2400" dirty="0"/>
              <a:t>template that fits on top of a ballot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Lists </a:t>
            </a:r>
            <a:r>
              <a:rPr lang="en-CA" sz="2400" dirty="0"/>
              <a:t>of candidates in Braille, large print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Sign-language </a:t>
            </a:r>
            <a:r>
              <a:rPr lang="en-CA" sz="2400" dirty="0"/>
              <a:t>interpretation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Help </a:t>
            </a:r>
            <a:r>
              <a:rPr lang="en-CA" sz="2400" dirty="0"/>
              <a:t>marking a ballot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69767" y="1556792"/>
            <a:ext cx="3262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New </a:t>
            </a:r>
            <a:r>
              <a:rPr lang="en-CA" sz="2400" dirty="0"/>
              <a:t>voting screen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I</a:t>
            </a:r>
            <a:r>
              <a:rPr lang="en-CA" sz="2400" dirty="0" smtClean="0"/>
              <a:t>mproved </a:t>
            </a:r>
            <a:r>
              <a:rPr lang="en-CA" sz="2400" dirty="0"/>
              <a:t>signage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40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/>
              <a:t>Information products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556792"/>
            <a:ext cx="8075237" cy="4484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3100" dirty="0" smtClean="0"/>
              <a:t>Revamped </a:t>
            </a:r>
            <a:r>
              <a:rPr lang="en-CA" sz="3100" dirty="0"/>
              <a:t>website, communications products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Several carry info on accessibility of polling </a:t>
            </a:r>
            <a:r>
              <a:rPr lang="en-CA" sz="3100" dirty="0" smtClean="0"/>
              <a:t>place</a:t>
            </a:r>
          </a:p>
          <a:p>
            <a:pPr marL="457200" lvl="1" indent="0">
              <a:buNone/>
            </a:pPr>
            <a:endParaRPr lang="en-CA" sz="3100" dirty="0"/>
          </a:p>
          <a:p>
            <a:pPr lvl="0"/>
            <a:r>
              <a:rPr lang="en-CA" sz="3100" dirty="0"/>
              <a:t>Many formats: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Braille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Large print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videos with open captioning  in sign languages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TTY line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3100" dirty="0"/>
              <a:t>Websites - meet WCAG standards to level </a:t>
            </a:r>
            <a:r>
              <a:rPr lang="en-CA" sz="3100" dirty="0" smtClean="0"/>
              <a:t>AA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CA" sz="3100" dirty="0"/>
          </a:p>
          <a:p>
            <a:pPr lvl="0"/>
            <a:r>
              <a:rPr lang="en-CA" sz="3100" dirty="0"/>
              <a:t>Broadcast info on accessible media channels, </a:t>
            </a:r>
            <a:r>
              <a:rPr lang="en-CA" sz="3100" dirty="0" smtClean="0"/>
              <a:t>distribute </a:t>
            </a:r>
            <a:r>
              <a:rPr lang="en-CA" sz="3100" dirty="0"/>
              <a:t>via disability </a:t>
            </a:r>
            <a:r>
              <a:rPr lang="en-CA" sz="3100" dirty="0" smtClean="0"/>
              <a:t>groups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975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304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Gibbran Montero</dc:creator>
  <cp:lastModifiedBy>%username%</cp:lastModifiedBy>
  <cp:revision>27</cp:revision>
  <dcterms:created xsi:type="dcterms:W3CDTF">2014-09-03T22:56:58Z</dcterms:created>
  <dcterms:modified xsi:type="dcterms:W3CDTF">2014-09-11T21:46:58Z</dcterms:modified>
</cp:coreProperties>
</file>